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sldIdLst>
    <p:sldId id="256" r:id="rId2"/>
    <p:sldId id="263" r:id="rId3"/>
    <p:sldId id="264" r:id="rId4"/>
    <p:sldId id="266" r:id="rId5"/>
    <p:sldId id="265" r:id="rId6"/>
    <p:sldId id="269" r:id="rId7"/>
    <p:sldId id="270" r:id="rId8"/>
    <p:sldId id="271" r:id="rId9"/>
    <p:sldId id="272" r:id="rId10"/>
    <p:sldId id="273" r:id="rId11"/>
    <p:sldId id="268" r:id="rId12"/>
    <p:sldId id="267" r:id="rId13"/>
    <p:sldId id="274" r:id="rId14"/>
    <p:sldId id="279" r:id="rId15"/>
    <p:sldId id="278" r:id="rId16"/>
    <p:sldId id="284" r:id="rId17"/>
    <p:sldId id="283" r:id="rId18"/>
    <p:sldId id="282" r:id="rId19"/>
    <p:sldId id="281" r:id="rId20"/>
    <p:sldId id="285" r:id="rId21"/>
    <p:sldId id="280" r:id="rId22"/>
    <p:sldId id="276" r:id="rId23"/>
    <p:sldId id="286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4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208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2332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8063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00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366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833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2718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856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161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609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9B41FB2-F855-47A9-823A-13D83A7BACDB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E6B64B-8C5C-44D1-B3E6-650A71B3ECD3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2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jpe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17" Type="http://schemas.openxmlformats.org/officeDocument/2006/relationships/image" Target="../media/image30.jpe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CC682E29-9226-B265-B83D-B5369BF5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313"/>
            <a:ext cx="12186116" cy="686131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4339A2F-3345-5E38-FEA6-D311AD82586F}"/>
              </a:ext>
            </a:extLst>
          </p:cNvPr>
          <p:cNvSpPr txBox="1"/>
          <p:nvPr/>
        </p:nvSpPr>
        <p:spPr>
          <a:xfrm>
            <a:off x="7587916" y="280817"/>
            <a:ext cx="43153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dirty="0">
                <a:latin typeface="Arial Rounded MT Bold" panose="020F0704030504030204" pitchFamily="34" charset="0"/>
              </a:rPr>
              <a:t>Introducción a la programación Competitiva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122E520-BD4D-F1A1-C57D-CA55DF2730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8" b="14033"/>
          <a:stretch/>
        </p:blipFill>
        <p:spPr>
          <a:xfrm>
            <a:off x="7311020" y="4987237"/>
            <a:ext cx="1566973" cy="158994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DD30806-0567-8004-471E-684BC598A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74" y="5454315"/>
            <a:ext cx="675854" cy="5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2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3A947FF-3592-67CC-07EE-46E894DB2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C03ED55-92A6-FDEC-B9B8-0081A79F9BA3}"/>
              </a:ext>
            </a:extLst>
          </p:cNvPr>
          <p:cNvSpPr txBox="1"/>
          <p:nvPr/>
        </p:nvSpPr>
        <p:spPr>
          <a:xfrm>
            <a:off x="1263316" y="821321"/>
            <a:ext cx="96653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CO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NO - TIME LIMITED EXCEEDED</a:t>
            </a:r>
            <a:endParaRPr lang="es-CO" sz="6000" b="0" dirty="0">
              <a:effectLst/>
              <a:latin typeface="El Messiri"/>
            </a:endParaRPr>
          </a:p>
          <a:p>
            <a:br>
              <a:rPr lang="es-CO" dirty="0"/>
            </a:br>
            <a:endParaRPr lang="es-CO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CFA7DBE-F3D9-042B-F569-42C0F12F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60" y="2390981"/>
            <a:ext cx="4310480" cy="369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AE08E88-1988-F200-9448-7868929F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958AAEC-14BE-71C4-6D1B-413EEB72B01B}"/>
              </a:ext>
            </a:extLst>
          </p:cNvPr>
          <p:cNvSpPr txBox="1"/>
          <p:nvPr/>
        </p:nvSpPr>
        <p:spPr>
          <a:xfrm>
            <a:off x="3048000" y="100910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CO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YES - </a:t>
            </a:r>
            <a:r>
              <a:rPr lang="es-CO" sz="6000" b="1" dirty="0">
                <a:solidFill>
                  <a:srgbClr val="000000"/>
                </a:solidFill>
                <a:latin typeface="El Messiri"/>
              </a:rPr>
              <a:t>ACCEPTED</a:t>
            </a:r>
          </a:p>
          <a:p>
            <a:br>
              <a:rPr lang="es-CO" dirty="0"/>
            </a:br>
            <a:endParaRPr lang="es-CO" dirty="0"/>
          </a:p>
        </p:txBody>
      </p:sp>
      <p:pic>
        <p:nvPicPr>
          <p:cNvPr id="5144" name="Picture 24" descr="Gifs animados y memes en tu estrategia de marketing verde y social? Yes we  can! - Verdes Digitales">
            <a:extLst>
              <a:ext uri="{FF2B5EF4-FFF2-40B4-BE49-F238E27FC236}">
                <a16:creationId xmlns:a16="http://schemas.microsoft.com/office/drawing/2014/main" id="{F050FB57-D98A-22FA-DE67-7DBC0100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074" y="2134495"/>
            <a:ext cx="3741852" cy="396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48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78F9F9-25B4-147B-C056-989B8FD6FEAE}"/>
              </a:ext>
            </a:extLst>
          </p:cNvPr>
          <p:cNvSpPr txBox="1"/>
          <p:nvPr/>
        </p:nvSpPr>
        <p:spPr>
          <a:xfrm>
            <a:off x="737364" y="1104199"/>
            <a:ext cx="105637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¿QUÉ BENEFICIOS TRAE PARTICIPAR EN PROGRAMACIÓN COMPETITIVA?</a:t>
            </a:r>
            <a:endParaRPr lang="es-CO" sz="6000" dirty="0"/>
          </a:p>
        </p:txBody>
      </p:sp>
      <p:pic>
        <p:nvPicPr>
          <p:cNvPr id="4098" name="Picture 2" descr="Niño feliz trabajando en la ilustración de icono de dibujos animados de  computadora. concepto de icono de tecnología de personas | Vector Premium">
            <a:extLst>
              <a:ext uri="{FF2B5EF4-FFF2-40B4-BE49-F238E27FC236}">
                <a16:creationId xmlns:a16="http://schemas.microsoft.com/office/drawing/2014/main" id="{437FD03A-F70A-A060-9662-B9C94B51F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6" t="21807" r="11692" b="19205"/>
          <a:stretch/>
        </p:blipFill>
        <p:spPr bwMode="auto">
          <a:xfrm>
            <a:off x="7458767" y="3429000"/>
            <a:ext cx="3633776" cy="285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378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8DF1681-8CB5-0ECB-D838-6C960ED392CF}"/>
              </a:ext>
            </a:extLst>
          </p:cNvPr>
          <p:cNvSpPr txBox="1"/>
          <p:nvPr/>
        </p:nvSpPr>
        <p:spPr>
          <a:xfrm>
            <a:off x="1082843" y="896956"/>
            <a:ext cx="1013058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Proyección académica y profesional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Desarrollo de competencias como resolución de problemas computacionales, lógica de programación y optimización de código.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Habilidades en análisis, diseño e implementación de soluciones algorítmicas.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Habilidades en el manejo de estructuras de datos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Fortalecimiento de habilidades blandas como trabajo en equipo, comunicación y liderazgo.</a:t>
            </a:r>
          </a:p>
        </p:txBody>
      </p:sp>
    </p:spTree>
    <p:extLst>
      <p:ext uri="{BB962C8B-B14F-4D97-AF65-F5344CB8AC3E}">
        <p14:creationId xmlns:p14="http://schemas.microsoft.com/office/powerpoint/2010/main" val="41014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B97C109-348A-2DC3-FF73-D3611B3F2DF3}"/>
              </a:ext>
            </a:extLst>
          </p:cNvPr>
          <p:cNvSpPr txBox="1"/>
          <p:nvPr/>
        </p:nvSpPr>
        <p:spPr>
          <a:xfrm>
            <a:off x="1082843" y="1821519"/>
            <a:ext cx="993006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Conocer, compartir y competir con más personas de dentro y fuera del país.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Retos y superación intelectual y personal.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Fortalecimiento del nivel de lectura y comprensión en inglés.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Oportunidades laborales y de pasantías con grandes empresas como Google, Facebook, Microsoft y demás.</a:t>
            </a: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s-MX" sz="32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Viajes </a:t>
            </a: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y muchas experiencias.</a:t>
            </a:r>
          </a:p>
        </p:txBody>
      </p:sp>
    </p:spTree>
    <p:extLst>
      <p:ext uri="{BB962C8B-B14F-4D97-AF65-F5344CB8AC3E}">
        <p14:creationId xmlns:p14="http://schemas.microsoft.com/office/powerpoint/2010/main" val="370146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04EF5EB-EEE5-C420-D9D0-5787398BAF49}"/>
              </a:ext>
            </a:extLst>
          </p:cNvPr>
          <p:cNvSpPr txBox="1"/>
          <p:nvPr/>
        </p:nvSpPr>
        <p:spPr>
          <a:xfrm>
            <a:off x="1533788" y="718385"/>
            <a:ext cx="91244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CO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¿EN QUÉ SE PROGRAMA?</a:t>
            </a:r>
            <a:endParaRPr lang="es-CO" sz="6000" b="0" dirty="0">
              <a:effectLst/>
              <a:latin typeface="El Messiri"/>
            </a:endParaRPr>
          </a:p>
          <a:p>
            <a:br>
              <a:rPr lang="es-CO" dirty="0"/>
            </a:b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5C2C76-DA91-B6C2-D42D-E5DC8C34CCAB}"/>
              </a:ext>
            </a:extLst>
          </p:cNvPr>
          <p:cNvSpPr txBox="1"/>
          <p:nvPr/>
        </p:nvSpPr>
        <p:spPr>
          <a:xfrm>
            <a:off x="2567251" y="2405779"/>
            <a:ext cx="7868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0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LENGUAJES DE PROGRAMACIÓN</a:t>
            </a:r>
            <a:endParaRPr lang="es-CO" sz="4000" dirty="0">
              <a:latin typeface="El Messiri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6D447A3-F178-DF19-2155-2B08B6A0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56" y="3343194"/>
            <a:ext cx="2998843" cy="279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70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6" name="Picture 26" descr="Caribbean Online Judge | Facebook">
            <a:extLst>
              <a:ext uri="{FF2B5EF4-FFF2-40B4-BE49-F238E27FC236}">
                <a16:creationId xmlns:a16="http://schemas.microsoft.com/office/drawing/2014/main" id="{149D9A03-C4BF-9410-2055-BB9419EC7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28" y="2972237"/>
            <a:ext cx="4522934" cy="5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F921337-C8BB-3E6E-2848-70E17ED43A40}"/>
              </a:ext>
            </a:extLst>
          </p:cNvPr>
          <p:cNvSpPr txBox="1"/>
          <p:nvPr/>
        </p:nvSpPr>
        <p:spPr>
          <a:xfrm>
            <a:off x="737364" y="339789"/>
            <a:ext cx="107321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CO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¿DÓNDE SE PUEDE ENTRENAR?</a:t>
            </a:r>
            <a:endParaRPr lang="es-CO" dirty="0"/>
          </a:p>
        </p:txBody>
      </p:sp>
      <p:pic>
        <p:nvPicPr>
          <p:cNvPr id="15362" name="Picture 2" descr="HackerRank Logo · Issue #1 · apierr/_hackerrank · GitHub">
            <a:extLst>
              <a:ext uri="{FF2B5EF4-FFF2-40B4-BE49-F238E27FC236}">
                <a16:creationId xmlns:a16="http://schemas.microsoft.com/office/drawing/2014/main" id="{6BC27CD9-161F-5136-6DB9-2E81AF728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610" y="1806368"/>
            <a:ext cx="3260390" cy="14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odeforces | Brands of the World™ | Download vector logos and logotypes">
            <a:extLst>
              <a:ext uri="{FF2B5EF4-FFF2-40B4-BE49-F238E27FC236}">
                <a16:creationId xmlns:a16="http://schemas.microsoft.com/office/drawing/2014/main" id="{595DD6EA-B16D-20FC-E9F7-36043C409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41" b="33990"/>
          <a:stretch/>
        </p:blipFill>
        <p:spPr bwMode="auto">
          <a:xfrm>
            <a:off x="3016784" y="1596034"/>
            <a:ext cx="3481822" cy="11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AtCoder">
            <a:extLst>
              <a:ext uri="{FF2B5EF4-FFF2-40B4-BE49-F238E27FC236}">
                <a16:creationId xmlns:a16="http://schemas.microsoft.com/office/drawing/2014/main" id="{2BF4B8BA-8C38-7ACB-1A03-F45DB53B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85" y="3689960"/>
            <a:ext cx="1890737" cy="189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GitHub - Amneeeet/Spoj_Solutions: Some solutions to the spoj problems">
            <a:extLst>
              <a:ext uri="{FF2B5EF4-FFF2-40B4-BE49-F238E27FC236}">
                <a16:creationId xmlns:a16="http://schemas.microsoft.com/office/drawing/2014/main" id="{5D65D6B2-2107-AD36-1284-F683F4196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6" b="29706"/>
          <a:stretch/>
        </p:blipFill>
        <p:spPr bwMode="auto">
          <a:xfrm>
            <a:off x="8367753" y="5626867"/>
            <a:ext cx="3684640" cy="69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CodeChef DTU Chapter - Publicaciones | Facebook">
            <a:extLst>
              <a:ext uri="{FF2B5EF4-FFF2-40B4-BE49-F238E27FC236}">
                <a16:creationId xmlns:a16="http://schemas.microsoft.com/office/drawing/2014/main" id="{D57A7798-0BD2-37B0-2D6B-AF9B18A95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9" t="28514" b="20626"/>
          <a:stretch/>
        </p:blipFill>
        <p:spPr bwMode="auto">
          <a:xfrm>
            <a:off x="9491013" y="3208990"/>
            <a:ext cx="2418189" cy="12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Codez, progressez et partagez : relevez le défi de CodinGame ! – Blog Zenika">
            <a:extLst>
              <a:ext uri="{FF2B5EF4-FFF2-40B4-BE49-F238E27FC236}">
                <a16:creationId xmlns:a16="http://schemas.microsoft.com/office/drawing/2014/main" id="{DAA41297-FBF2-9887-10DE-A30383001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308" y="2594906"/>
            <a:ext cx="260217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Online Judge - Home">
            <a:extLst>
              <a:ext uri="{FF2B5EF4-FFF2-40B4-BE49-F238E27FC236}">
                <a16:creationId xmlns:a16="http://schemas.microsoft.com/office/drawing/2014/main" id="{54755E50-1841-2720-2E0A-DB32995F8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87" y="1533766"/>
            <a:ext cx="14287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uri-online-judge · GitHub Topics · GitHub">
            <a:extLst>
              <a:ext uri="{FF2B5EF4-FFF2-40B4-BE49-F238E27FC236}">
                <a16:creationId xmlns:a16="http://schemas.microsoft.com/office/drawing/2014/main" id="{7A2EE058-2682-B8A1-60FF-06DF70E8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287" y="5076279"/>
            <a:ext cx="1893088" cy="110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Virtual Judge | Facebook">
            <a:extLst>
              <a:ext uri="{FF2B5EF4-FFF2-40B4-BE49-F238E27FC236}">
                <a16:creationId xmlns:a16="http://schemas.microsoft.com/office/drawing/2014/main" id="{16862242-BEE7-388E-D47B-946643D4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99" y="3199881"/>
            <a:ext cx="1803279" cy="180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2" name="Picture 32" descr="Coderbyte: A Tool for Programmers by Daniel Borowski — Kickstarter">
            <a:extLst>
              <a:ext uri="{FF2B5EF4-FFF2-40B4-BE49-F238E27FC236}">
                <a16:creationId xmlns:a16="http://schemas.microsoft.com/office/drawing/2014/main" id="{D4610878-45EC-CB69-5156-9B211BB9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059" y="4295865"/>
            <a:ext cx="2399155" cy="135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6" name="Picture 36" descr="Getting started with exercism.io. I found it tough to get started with… |  by Ai-Lyn Tang | Code Like A Girl">
            <a:extLst>
              <a:ext uri="{FF2B5EF4-FFF2-40B4-BE49-F238E27FC236}">
                <a16:creationId xmlns:a16="http://schemas.microsoft.com/office/drawing/2014/main" id="{60A0CA65-872D-A0F8-532D-F5C47CFA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737" y="4940584"/>
            <a:ext cx="1280225" cy="12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8" name="Picture 38" descr="Codewars png imágenes | PNGWing">
            <a:extLst>
              <a:ext uri="{FF2B5EF4-FFF2-40B4-BE49-F238E27FC236}">
                <a16:creationId xmlns:a16="http://schemas.microsoft.com/office/drawing/2014/main" id="{AFC4C5AC-C56F-BA0E-2C58-894DCEF0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03" y="3726445"/>
            <a:ext cx="2900337" cy="8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00" name="Picture 40" descr="GitHub - paulkia/Leetcode: Coding problems/challenges completed from  Leetcode.com.">
            <a:extLst>
              <a:ext uri="{FF2B5EF4-FFF2-40B4-BE49-F238E27FC236}">
                <a16:creationId xmlns:a16="http://schemas.microsoft.com/office/drawing/2014/main" id="{C5DD441E-CE23-0B42-62B4-5A835A11B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571" y="3531075"/>
            <a:ext cx="2133600" cy="165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02" name="Picture 42" descr="spoj-python-solutions · GitHub Topics · GitHub">
            <a:extLst>
              <a:ext uri="{FF2B5EF4-FFF2-40B4-BE49-F238E27FC236}">
                <a16:creationId xmlns:a16="http://schemas.microsoft.com/office/drawing/2014/main" id="{63DAD4B4-6467-CE1F-11F2-D56B1786F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9"/>
          <a:stretch/>
        </p:blipFill>
        <p:spPr bwMode="auto">
          <a:xfrm>
            <a:off x="5575722" y="5151203"/>
            <a:ext cx="2619182" cy="110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Topcoder | LinkedIn">
            <a:extLst>
              <a:ext uri="{FF2B5EF4-FFF2-40B4-BE49-F238E27FC236}">
                <a16:creationId xmlns:a16="http://schemas.microsoft.com/office/drawing/2014/main" id="{9FF4958A-1D38-9253-BBDC-4A0165068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0" b="28044"/>
          <a:stretch/>
        </p:blipFill>
        <p:spPr bwMode="auto">
          <a:xfrm>
            <a:off x="6975915" y="1718430"/>
            <a:ext cx="1955695" cy="92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848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C87F1EF-4EF2-3CB0-10AF-776799F8FC38}"/>
              </a:ext>
            </a:extLst>
          </p:cNvPr>
          <p:cNvSpPr txBox="1"/>
          <p:nvPr/>
        </p:nvSpPr>
        <p:spPr>
          <a:xfrm>
            <a:off x="529388" y="592083"/>
            <a:ext cx="111332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CO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ENTRENAMIENTOS PRESENCIALES</a:t>
            </a:r>
            <a:endParaRPr lang="es-CO" sz="6000" b="0" dirty="0">
              <a:effectLst/>
              <a:latin typeface="El Messiri"/>
            </a:endParaRPr>
          </a:p>
          <a:p>
            <a:br>
              <a:rPr lang="es-CO" dirty="0"/>
            </a:br>
            <a:endParaRPr lang="es-CO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775433C-A528-270C-48BF-24A3393F1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16" y="1865768"/>
            <a:ext cx="4950168" cy="440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9B54F5-DFDF-239A-DB41-7D06C80708FB}"/>
              </a:ext>
            </a:extLst>
          </p:cNvPr>
          <p:cNvSpPr txBox="1"/>
          <p:nvPr/>
        </p:nvSpPr>
        <p:spPr>
          <a:xfrm>
            <a:off x="1625600" y="549547"/>
            <a:ext cx="8940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CO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COMPETENCIAS OFICIALES</a:t>
            </a:r>
            <a:endParaRPr lang="es-CO" sz="6000" b="0" dirty="0">
              <a:effectLst/>
              <a:latin typeface="El Messi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0FF8326-88FD-1805-C6DD-3A1830025810}"/>
              </a:ext>
            </a:extLst>
          </p:cNvPr>
          <p:cNvSpPr txBox="1"/>
          <p:nvPr/>
        </p:nvSpPr>
        <p:spPr>
          <a:xfrm>
            <a:off x="1086853" y="2327334"/>
            <a:ext cx="1001829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MX" sz="3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ACM ICPC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MX" sz="3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Para poder participar en las competencias oficiales de ICPC debes cumplir con POR LO MENOS UNO DE LOS SIGUIENTES REQUISITOS: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s-MX" sz="1000" b="1" i="0" u="none" strike="noStrike" dirty="0">
              <a:solidFill>
                <a:srgbClr val="000000"/>
              </a:solidFill>
              <a:effectLst/>
              <a:latin typeface="El Messiri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MX" sz="3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Haber iniciado los estudios Universitarios en el 2016 o después.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MX" sz="3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Haber nacido en 1997 o después.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MX" sz="3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Llevar máximo 8 semestres en la carrera.</a:t>
            </a:r>
          </a:p>
        </p:txBody>
      </p:sp>
    </p:spTree>
    <p:extLst>
      <p:ext uri="{BB962C8B-B14F-4D97-AF65-F5344CB8AC3E}">
        <p14:creationId xmlns:p14="http://schemas.microsoft.com/office/powerpoint/2010/main" val="234691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793A4A6-6CC7-1B72-07E7-90C733E3BC79}"/>
              </a:ext>
            </a:extLst>
          </p:cNvPr>
          <p:cNvSpPr txBox="1"/>
          <p:nvPr/>
        </p:nvSpPr>
        <p:spPr>
          <a:xfrm>
            <a:off x="826456" y="1982450"/>
            <a:ext cx="1053908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88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MARATÓN NACIONAL</a:t>
            </a:r>
            <a:endParaRPr lang="es-CO" sz="8800" dirty="0"/>
          </a:p>
        </p:txBody>
      </p:sp>
    </p:spTree>
    <p:extLst>
      <p:ext uri="{BB962C8B-B14F-4D97-AF65-F5344CB8AC3E}">
        <p14:creationId xmlns:p14="http://schemas.microsoft.com/office/powerpoint/2010/main" val="337045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9E6B835-9666-7C5C-7619-4D0EE137F2D7}"/>
              </a:ext>
            </a:extLst>
          </p:cNvPr>
          <p:cNvSpPr txBox="1"/>
          <p:nvPr/>
        </p:nvSpPr>
        <p:spPr>
          <a:xfrm>
            <a:off x="1082843" y="1052786"/>
            <a:ext cx="68229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000" dirty="0">
                <a:latin typeface="Arial Rounded MT Bold" panose="020F0704030504030204" pitchFamily="34" charset="0"/>
              </a:rPr>
              <a:t>¿Qué es la programación</a:t>
            </a:r>
          </a:p>
          <a:p>
            <a:pPr algn="ctr"/>
            <a:r>
              <a:rPr lang="es-MX" sz="4000" dirty="0">
                <a:latin typeface="Arial Rounded MT Bold" panose="020F0704030504030204" pitchFamily="34" charset="0"/>
              </a:rPr>
              <a:t>competitiva?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898A30-77BA-8E54-F367-4B54F25C96BE}"/>
              </a:ext>
            </a:extLst>
          </p:cNvPr>
          <p:cNvSpPr txBox="1"/>
          <p:nvPr/>
        </p:nvSpPr>
        <p:spPr>
          <a:xfrm>
            <a:off x="1082843" y="2835137"/>
            <a:ext cx="682290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s-MX" sz="2000" dirty="0">
                <a:latin typeface="Arial Rounded MT Bold" panose="020F0704030504030204" pitchFamily="34" charset="0"/>
              </a:rPr>
              <a:t>Son competencias donde se mide las habilidades de programación y algoritmia de los participantes para resolver un conjunto de problemas lógicos y matemáticos.</a:t>
            </a:r>
            <a:endParaRPr lang="es-MX" dirty="0">
              <a:latin typeface="Arial Rounded MT Bold" panose="020F070403050403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endParaRPr lang="es-MX" sz="2000" dirty="0">
              <a:latin typeface="Arial Rounded MT Bold" panose="020F0704030504030204" pitchFamily="34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s-MX" sz="2000" dirty="0">
                <a:latin typeface="Arial Rounded MT Bold" panose="020F0704030504030204" pitchFamily="34" charset="0"/>
              </a:rPr>
              <a:t>La más importante es la competencia ICPC (International </a:t>
            </a:r>
            <a:r>
              <a:rPr lang="es-MX" sz="2000" dirty="0" err="1">
                <a:latin typeface="Arial Rounded MT Bold" panose="020F0704030504030204" pitchFamily="34" charset="0"/>
              </a:rPr>
              <a:t>Collegiate</a:t>
            </a:r>
            <a:r>
              <a:rPr lang="es-MX" sz="2000" dirty="0">
                <a:latin typeface="Arial Rounded MT Bold" panose="020F0704030504030204" pitchFamily="34" charset="0"/>
              </a:rPr>
              <a:t> </a:t>
            </a:r>
            <a:r>
              <a:rPr lang="es-MX" sz="2000" dirty="0" err="1">
                <a:latin typeface="Arial Rounded MT Bold" panose="020F0704030504030204" pitchFamily="34" charset="0"/>
              </a:rPr>
              <a:t>Programming</a:t>
            </a:r>
            <a:r>
              <a:rPr lang="es-MX" sz="2000" dirty="0">
                <a:latin typeface="Arial Rounded MT Bold" panose="020F0704030504030204" pitchFamily="34" charset="0"/>
              </a:rPr>
              <a:t> </a:t>
            </a:r>
            <a:r>
              <a:rPr lang="es-MX" sz="2000" dirty="0" err="1">
                <a:latin typeface="Arial Rounded MT Bold" panose="020F0704030504030204" pitchFamily="34" charset="0"/>
              </a:rPr>
              <a:t>Contest</a:t>
            </a:r>
            <a:r>
              <a:rPr lang="es-MX" sz="2000" dirty="0">
                <a:latin typeface="Arial Rounded MT Bold" panose="020F0704030504030204" pitchFamily="34" charset="0"/>
              </a:rPr>
              <a:t>) auspiciada por la asociación ACM, que se realiza anualmente alrededor del mundo (3.233 universidades en 110 países de los 6 continentes).</a:t>
            </a:r>
          </a:p>
        </p:txBody>
      </p:sp>
      <p:pic>
        <p:nvPicPr>
          <p:cNvPr id="2052" name="Picture 4" descr="programadores! - Twitter Search / Twitter">
            <a:extLst>
              <a:ext uri="{FF2B5EF4-FFF2-40B4-BE49-F238E27FC236}">
                <a16:creationId xmlns:a16="http://schemas.microsoft.com/office/drawing/2014/main" id="{C6988A05-5246-4CAD-CA4A-4D90E2162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t="43345" r="14235" b="13652"/>
          <a:stretch/>
        </p:blipFill>
        <p:spPr bwMode="auto">
          <a:xfrm rot="5400000">
            <a:off x="7730297" y="2766259"/>
            <a:ext cx="4430612" cy="232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EF4E5AE-C0A9-FFF8-2643-4BB09C4F8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23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33B78E-912D-E33B-E049-8CACE9412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6400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F289D6B-56BA-C9E3-5784-5E4B4E4B5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73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41ADD07-0434-DDAE-BBF7-61705FD13BED}"/>
              </a:ext>
            </a:extLst>
          </p:cNvPr>
          <p:cNvSpPr txBox="1"/>
          <p:nvPr/>
        </p:nvSpPr>
        <p:spPr>
          <a:xfrm>
            <a:off x="1428322" y="908860"/>
            <a:ext cx="9601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MX" sz="48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DINÁMICA DEL GRUPO DE ESTUDIO</a:t>
            </a:r>
            <a:endParaRPr lang="es-MX" sz="4800" b="0" dirty="0">
              <a:effectLst/>
              <a:latin typeface="El Messi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6F14A5-F9F9-C670-84A1-80EC247936A5}"/>
              </a:ext>
            </a:extLst>
          </p:cNvPr>
          <p:cNvSpPr txBox="1"/>
          <p:nvPr/>
        </p:nvSpPr>
        <p:spPr>
          <a:xfrm>
            <a:off x="1162050" y="2300613"/>
            <a:ext cx="99471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Reunión semanal en </a:t>
            </a:r>
            <a:r>
              <a:rPr lang="es-MX" sz="3200" b="0" i="0" u="none" strike="noStrike" dirty="0" err="1">
                <a:solidFill>
                  <a:srgbClr val="000000"/>
                </a:solidFill>
                <a:effectLst/>
                <a:latin typeface="El Messiri"/>
              </a:rPr>
              <a:t>wolfang</a:t>
            </a: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:</a:t>
            </a:r>
            <a:endParaRPr lang="es-MX" sz="3200" b="0" dirty="0">
              <a:effectLst/>
              <a:latin typeface="El Messiri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Viernes de 6:30pm - 8:00pm</a:t>
            </a:r>
            <a:br>
              <a:rPr lang="es-MX" sz="3200" b="0" dirty="0">
                <a:effectLst/>
                <a:latin typeface="El Messiri"/>
              </a:rPr>
            </a:br>
            <a:r>
              <a:rPr lang="es-MX" sz="32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Cada semana se tratará un tema de importancia en las maratones. Además se propondrán un conjunto de ejercicios (3-7) sobre los temas estudiados. En todas las sesiones se dispondrá de un espacio de tiempo para discutir los ejercicios propuestos.</a:t>
            </a:r>
            <a:endParaRPr lang="es-MX" sz="3200" b="0" dirty="0">
              <a:effectLst/>
              <a:latin typeface="El Messiri"/>
            </a:endParaRPr>
          </a:p>
        </p:txBody>
      </p:sp>
    </p:spTree>
    <p:extLst>
      <p:ext uri="{BB962C8B-B14F-4D97-AF65-F5344CB8AC3E}">
        <p14:creationId xmlns:p14="http://schemas.microsoft.com/office/powerpoint/2010/main" val="397077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6CCD04-764B-3619-60C7-FA43F932CEE9}"/>
              </a:ext>
            </a:extLst>
          </p:cNvPr>
          <p:cNvSpPr txBox="1"/>
          <p:nvPr/>
        </p:nvSpPr>
        <p:spPr>
          <a:xfrm>
            <a:off x="3048000" y="292116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CO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LÍDERES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90906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FA04BEC-D455-8717-8305-8FC93711A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963" y="713660"/>
            <a:ext cx="5172074" cy="543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70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8EF644-F3E5-BF1F-A643-A1171A42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472519F-252E-74D3-F625-94084686660F}"/>
              </a:ext>
            </a:extLst>
          </p:cNvPr>
          <p:cNvSpPr txBox="1"/>
          <p:nvPr/>
        </p:nvSpPr>
        <p:spPr>
          <a:xfrm>
            <a:off x="2381250" y="1811652"/>
            <a:ext cx="74295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MX" sz="80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¿Preguntas?</a:t>
            </a:r>
            <a:endParaRPr lang="es-MX" sz="8000" b="0" dirty="0">
              <a:effectLst/>
              <a:latin typeface="El Messiri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MX" sz="80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Muchas gracias y</a:t>
            </a:r>
            <a:endParaRPr lang="es-MX" sz="8000" b="0" dirty="0">
              <a:effectLst/>
              <a:latin typeface="El Messiri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MX" sz="8000" b="0" i="0" u="none" strike="noStrike" dirty="0">
                <a:solidFill>
                  <a:srgbClr val="000000"/>
                </a:solidFill>
                <a:effectLst/>
                <a:latin typeface="El Messiri"/>
              </a:rPr>
              <a:t>¡Bienvenidos!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006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2E75B1F-DA5F-7BF5-36A0-AAC8D6635967}"/>
              </a:ext>
            </a:extLst>
          </p:cNvPr>
          <p:cNvSpPr txBox="1"/>
          <p:nvPr/>
        </p:nvSpPr>
        <p:spPr>
          <a:xfrm>
            <a:off x="1082843" y="758063"/>
            <a:ext cx="56372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800" dirty="0">
                <a:latin typeface="Arial Rounded MT Bold" panose="020F0704030504030204" pitchFamily="34" charset="0"/>
              </a:rPr>
              <a:t>¿Cómo son las competencias?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D1C421-51EE-72CF-BC78-01A05F6C7EA7}"/>
              </a:ext>
            </a:extLst>
          </p:cNvPr>
          <p:cNvSpPr txBox="1"/>
          <p:nvPr/>
        </p:nvSpPr>
        <p:spPr>
          <a:xfrm>
            <a:off x="1082843" y="3240877"/>
            <a:ext cx="98137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Arial Rounded MT Bold" panose="020F0704030504030204" pitchFamily="34" charset="0"/>
              </a:rPr>
              <a:t>    Equipos de 3 personas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Arial Rounded MT Bold" panose="020F0704030504030204" pitchFamily="34" charset="0"/>
              </a:rPr>
              <a:t>    1 computador por equipo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Arial Rounded MT Bold" panose="020F0704030504030204" pitchFamily="34" charset="0"/>
              </a:rPr>
              <a:t>    Conjuntos de entre 9 y 13 problemas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endParaRPr lang="es-MX" sz="2000" dirty="0">
              <a:latin typeface="Arial Rounded MT Bold" panose="020F070403050403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Arial Rounded MT Bold" panose="020F0704030504030204" pitchFamily="34" charset="0"/>
              </a:rPr>
              <a:t>    5 horas de competencia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Arial Rounded MT Bold" panose="020F0704030504030204" pitchFamily="34" charset="0"/>
              </a:rPr>
              <a:t>    Gana el equipo que resuelve más problemas en menos tiempo</a:t>
            </a:r>
          </a:p>
          <a:p>
            <a:pPr marL="171450" indent="-171450" algn="just">
              <a:buFont typeface="Wingdings" panose="05000000000000000000" pitchFamily="2" charset="2"/>
              <a:buChar char="Ø"/>
            </a:pPr>
            <a:r>
              <a:rPr lang="es-MX" sz="2000" dirty="0">
                <a:latin typeface="Arial Rounded MT Bold" panose="020F0704030504030204" pitchFamily="34" charset="0"/>
              </a:rPr>
              <a:t>    Cada equipo cuenta con un coach que puede ser profesor o estudiante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63EDC5B-2B05-AE08-2938-D2E48F52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12292" name="Picture 4" descr="Personas Comunicación Perfil De Usuario Icono En Estilo Cómico. Personas  Con Signo Más Vector Dibujos Animados Ilustración Pictogr Ilustración del  Vector - Ilustración de utilizador, humano: 214381047">
            <a:extLst>
              <a:ext uri="{FF2B5EF4-FFF2-40B4-BE49-F238E27FC236}">
                <a16:creationId xmlns:a16="http://schemas.microsoft.com/office/drawing/2014/main" id="{959ECFFC-38ED-AEDB-F478-F1EB9DA735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7" t="31836" r="22915" b="38480"/>
          <a:stretch/>
        </p:blipFill>
        <p:spPr bwMode="auto">
          <a:xfrm>
            <a:off x="7042484" y="1542893"/>
            <a:ext cx="4066673" cy="297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398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97B79E2-BD5C-4C83-68ED-C3D6F1313E5B}"/>
              </a:ext>
            </a:extLst>
          </p:cNvPr>
          <p:cNvSpPr txBox="1"/>
          <p:nvPr/>
        </p:nvSpPr>
        <p:spPr>
          <a:xfrm>
            <a:off x="1082842" y="562478"/>
            <a:ext cx="100263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4000" dirty="0">
                <a:latin typeface="Arial Rounded MT Bold" panose="020F0704030504030204" pitchFamily="34" charset="0"/>
              </a:rPr>
              <a:t>¿Cómo se califican los equipos?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C482C7-C37E-C323-11B2-99D9782795B0}"/>
              </a:ext>
            </a:extLst>
          </p:cNvPr>
          <p:cNvSpPr txBox="1"/>
          <p:nvPr/>
        </p:nvSpPr>
        <p:spPr>
          <a:xfrm>
            <a:off x="1082843" y="1726098"/>
            <a:ext cx="69145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latin typeface="Arial Rounded MT Bold" panose="020F0704030504030204" pitchFamily="34" charset="0"/>
              </a:rPr>
              <a:t>En una competencia de programación se califica la capacidad de resolver problemas correctamente, y la rapidez para hacerlo.</a:t>
            </a:r>
          </a:p>
          <a:p>
            <a:pPr algn="just"/>
            <a:endParaRPr lang="es-MX" sz="2000" dirty="0">
              <a:latin typeface="Arial Rounded MT Bold" panose="020F0704030504030204" pitchFamily="34" charset="0"/>
            </a:endParaRPr>
          </a:p>
          <a:p>
            <a:pPr algn="just"/>
            <a:r>
              <a:rPr lang="es-MX" sz="2000" dirty="0">
                <a:latin typeface="Arial Rounded MT Bold" panose="020F0704030504030204" pitchFamily="34" charset="0"/>
              </a:rPr>
              <a:t>El puntaje de un equipo consta de dos números: El número de problemas resueltos y la suma de los tiempos, en minutos, en los cuales se resolvió cada problema.</a:t>
            </a:r>
          </a:p>
          <a:p>
            <a:pPr algn="just"/>
            <a:endParaRPr lang="es-MX" sz="2000" dirty="0">
              <a:latin typeface="Arial Rounded MT Bold" panose="020F0704030504030204" pitchFamily="34" charset="0"/>
            </a:endParaRPr>
          </a:p>
          <a:p>
            <a:pPr algn="just"/>
            <a:r>
              <a:rPr lang="es-MX" sz="2000" dirty="0">
                <a:latin typeface="Arial Rounded MT Bold" panose="020F0704030504030204" pitchFamily="34" charset="0"/>
              </a:rPr>
              <a:t>Cada intento incorrecto penalizará al equipo con 20 minutos adicionales solo si al final el problema es resuelto.</a:t>
            </a:r>
          </a:p>
          <a:p>
            <a:pPr algn="just"/>
            <a:r>
              <a:rPr lang="es-MX" sz="2000" dirty="0">
                <a:latin typeface="Arial Rounded MT Bold" panose="020F0704030504030204" pitchFamily="34" charset="0"/>
              </a:rPr>
              <a:t>Gana el equipo con más problemas resueltos en menos tiempo.</a:t>
            </a:r>
          </a:p>
          <a:p>
            <a:pPr algn="ctr"/>
            <a:endParaRPr lang="es-MX" sz="4000" dirty="0">
              <a:latin typeface="Arial Rounded MT Bold" panose="020F07040305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1143C8-E211-834B-AEB1-A61ED4B64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11266" name="Picture 2" descr="Personas Con Equipo Portátil Icono En Estilo Cómico. Pc Usuario Marca De  Verificación Dibujos Animados Vector Ilustración Sobre Fo Ilustración del  Vector - Ilustración de corporativo, cuaderno: 210385021">
            <a:extLst>
              <a:ext uri="{FF2B5EF4-FFF2-40B4-BE49-F238E27FC236}">
                <a16:creationId xmlns:a16="http://schemas.microsoft.com/office/drawing/2014/main" id="{F6AEFE02-4031-6191-847B-C3EABF764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" t="6959" r="6912" b="13034"/>
          <a:stretch/>
        </p:blipFill>
        <p:spPr bwMode="auto">
          <a:xfrm>
            <a:off x="8223269" y="2030898"/>
            <a:ext cx="3330102" cy="306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70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5B5489-DFF3-D737-92CD-A2DA2DB29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E134F2F-30A1-10A2-BDD8-BB522C64D489}"/>
              </a:ext>
            </a:extLst>
          </p:cNvPr>
          <p:cNvSpPr txBox="1"/>
          <p:nvPr/>
        </p:nvSpPr>
        <p:spPr>
          <a:xfrm>
            <a:off x="1428322" y="946836"/>
            <a:ext cx="849944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5400" dirty="0">
                <a:latin typeface="Arial Rounded MT Bold" panose="020F0704030504030204" pitchFamily="34" charset="0"/>
              </a:rPr>
              <a:t>¿CUÁLES SON LAS </a:t>
            </a:r>
          </a:p>
          <a:p>
            <a:r>
              <a:rPr lang="es-MX" sz="5400" dirty="0">
                <a:latin typeface="Arial Rounded MT Bold" panose="020F0704030504030204" pitchFamily="34" charset="0"/>
              </a:rPr>
              <a:t>POSIBLES RESPUESTAS </a:t>
            </a:r>
          </a:p>
          <a:p>
            <a:r>
              <a:rPr lang="es-MX" sz="5400" dirty="0">
                <a:latin typeface="Arial Rounded MT Bold" panose="020F0704030504030204" pitchFamily="34" charset="0"/>
              </a:rPr>
              <a:t>AL ENVIAR UNA </a:t>
            </a:r>
          </a:p>
          <a:p>
            <a:r>
              <a:rPr lang="es-MX" sz="5400" dirty="0">
                <a:latin typeface="Arial Rounded MT Bold" panose="020F0704030504030204" pitchFamily="34" charset="0"/>
              </a:rPr>
              <a:t>SOLUCIÓN?</a:t>
            </a:r>
            <a:endParaRPr lang="es-CO" sz="5400" dirty="0">
              <a:latin typeface="Arial Rounded MT Bold" panose="020F0704030504030204" pitchFamily="34" charset="0"/>
            </a:endParaRPr>
          </a:p>
        </p:txBody>
      </p:sp>
      <p:pic>
        <p:nvPicPr>
          <p:cNvPr id="10242" name="Picture 2" descr="Computadora de dibujos animados fotografías e imágenes de alta resolución -  Alamy">
            <a:extLst>
              <a:ext uri="{FF2B5EF4-FFF2-40B4-BE49-F238E27FC236}">
                <a16:creationId xmlns:a16="http://schemas.microsoft.com/office/drawing/2014/main" id="{4CB24D19-A6B2-9BA9-3C82-4716E92BF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8"/>
          <a:stretch/>
        </p:blipFill>
        <p:spPr bwMode="auto">
          <a:xfrm flipH="1">
            <a:off x="7407022" y="2815771"/>
            <a:ext cx="3696406" cy="330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28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06AD855-5373-86C4-3E46-7E8782483237}"/>
              </a:ext>
            </a:extLst>
          </p:cNvPr>
          <p:cNvSpPr txBox="1"/>
          <p:nvPr/>
        </p:nvSpPr>
        <p:spPr>
          <a:xfrm>
            <a:off x="2489201" y="934823"/>
            <a:ext cx="78667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CO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NO - WRONG ANSWER</a:t>
            </a:r>
            <a:endParaRPr lang="es-CO" sz="6000" dirty="0"/>
          </a:p>
        </p:txBody>
      </p:sp>
      <p:pic>
        <p:nvPicPr>
          <p:cNvPr id="14338" name="Picture 2" descr="10 verdades con gifs sobre los blogs de viajes">
            <a:extLst>
              <a:ext uri="{FF2B5EF4-FFF2-40B4-BE49-F238E27FC236}">
                <a16:creationId xmlns:a16="http://schemas.microsoft.com/office/drawing/2014/main" id="{DA605AA3-6134-41C0-8308-9F4BAC90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344" y="2592788"/>
            <a:ext cx="3875312" cy="30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3F041FE-EF2E-F478-A166-128C1082B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6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9814FC5-E6A0-194D-6235-03CB66975C1D}"/>
              </a:ext>
            </a:extLst>
          </p:cNvPr>
          <p:cNvSpPr txBox="1"/>
          <p:nvPr/>
        </p:nvSpPr>
        <p:spPr>
          <a:xfrm>
            <a:off x="1524000" y="953477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CO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NO - </a:t>
            </a:r>
            <a:r>
              <a:rPr lang="es-CO" sz="6000" b="1" dirty="0">
                <a:solidFill>
                  <a:srgbClr val="000000"/>
                </a:solidFill>
                <a:latin typeface="El Messiri"/>
              </a:rPr>
              <a:t>COMPILATION</a:t>
            </a:r>
            <a:r>
              <a:rPr lang="es-CO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 ERROR</a:t>
            </a:r>
            <a:endParaRPr lang="es-CO" sz="6000" b="0" dirty="0">
              <a:effectLst/>
              <a:latin typeface="El Messiri"/>
            </a:endParaRPr>
          </a:p>
          <a:p>
            <a:br>
              <a:rPr lang="es-CO" dirty="0"/>
            </a:br>
            <a:endParaRPr lang="es-CO" dirty="0"/>
          </a:p>
        </p:txBody>
      </p:sp>
      <p:pic>
        <p:nvPicPr>
          <p:cNvPr id="9218" name="Picture 2" descr="Computer Error GIFs | Tenor">
            <a:extLst>
              <a:ext uri="{FF2B5EF4-FFF2-40B4-BE49-F238E27FC236}">
                <a16:creationId xmlns:a16="http://schemas.microsoft.com/office/drawing/2014/main" id="{7B82045B-6560-6EC4-57AB-5FA26635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2040005"/>
            <a:ext cx="4806949" cy="362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91D45AE-6840-F88F-724C-A8D2C205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66DB1F7-7C62-0A11-664C-85FB33824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8D78627-59A4-1CE9-6A5E-C7526BFFDA92}"/>
              </a:ext>
            </a:extLst>
          </p:cNvPr>
          <p:cNvSpPr txBox="1"/>
          <p:nvPr/>
        </p:nvSpPr>
        <p:spPr>
          <a:xfrm>
            <a:off x="2198914" y="953478"/>
            <a:ext cx="77941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CO" sz="60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NO - RUNTIME ERROR</a:t>
            </a:r>
            <a:endParaRPr lang="es-CO" sz="6000" b="0" dirty="0">
              <a:effectLst/>
              <a:latin typeface="El Messiri"/>
            </a:endParaRPr>
          </a:p>
          <a:p>
            <a:br>
              <a:rPr lang="es-CO" dirty="0"/>
            </a:br>
            <a:endParaRPr lang="es-CO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416F2BC7-A811-A31F-A8FE-BFC6BF908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798" y="2657475"/>
            <a:ext cx="4746401" cy="307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107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9BA485B-FE2A-AF17-3440-59A15A37A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FF56CF4-C271-AB0E-B729-F106DB42480B}"/>
              </a:ext>
            </a:extLst>
          </p:cNvPr>
          <p:cNvSpPr txBox="1"/>
          <p:nvPr/>
        </p:nvSpPr>
        <p:spPr>
          <a:xfrm>
            <a:off x="1219200" y="489020"/>
            <a:ext cx="97536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s-CO" sz="6600" b="1" i="0" u="none" strike="noStrike" dirty="0">
                <a:solidFill>
                  <a:srgbClr val="000000"/>
                </a:solidFill>
                <a:effectLst/>
                <a:latin typeface="El Messiri"/>
              </a:rPr>
              <a:t>NO - PRESENTATION ERROR</a:t>
            </a:r>
            <a:endParaRPr lang="es-CO" sz="6600" b="0" dirty="0">
              <a:effectLst/>
              <a:latin typeface="El Messiri"/>
            </a:endParaRPr>
          </a:p>
          <a:p>
            <a:br>
              <a:rPr lang="es-CO" dirty="0"/>
            </a:br>
            <a:endParaRPr lang="es-C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6384E8-1367-BAD2-EA36-A2512B14F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566862"/>
            <a:ext cx="49339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4247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141</TotalTime>
  <Words>514</Words>
  <Application>Microsoft Office PowerPoint</Application>
  <PresentationFormat>Panorámica</PresentationFormat>
  <Paragraphs>68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 Rounded MT Bold</vt:lpstr>
      <vt:lpstr>Calibri</vt:lpstr>
      <vt:lpstr>Calibri Light</vt:lpstr>
      <vt:lpstr>El Messiri</vt:lpstr>
      <vt:lpstr>Wingdings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marlon restrepo</dc:creator>
  <cp:lastModifiedBy>marlon restrepo</cp:lastModifiedBy>
  <cp:revision>3</cp:revision>
  <dcterms:created xsi:type="dcterms:W3CDTF">2022-09-28T15:42:31Z</dcterms:created>
  <dcterms:modified xsi:type="dcterms:W3CDTF">2022-09-29T17:56:07Z</dcterms:modified>
</cp:coreProperties>
</file>